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3"/>
  </p:notesMasterIdLst>
  <p:sldIdLst>
    <p:sldId id="256" r:id="rId2"/>
    <p:sldId id="258" r:id="rId3"/>
    <p:sldId id="259" r:id="rId4"/>
    <p:sldId id="331" r:id="rId5"/>
    <p:sldId id="350" r:id="rId6"/>
    <p:sldId id="265" r:id="rId7"/>
    <p:sldId id="299" r:id="rId8"/>
    <p:sldId id="340" r:id="rId9"/>
    <p:sldId id="353" r:id="rId10"/>
    <p:sldId id="352" r:id="rId11"/>
    <p:sldId id="354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51" r:id="rId20"/>
    <p:sldId id="301" r:id="rId21"/>
    <p:sldId id="262" r:id="rId22"/>
    <p:sldId id="332" r:id="rId23"/>
    <p:sldId id="326" r:id="rId24"/>
    <p:sldId id="257" r:id="rId25"/>
    <p:sldId id="333" r:id="rId26"/>
    <p:sldId id="260" r:id="rId27"/>
    <p:sldId id="304" r:id="rId28"/>
    <p:sldId id="307" r:id="rId29"/>
    <p:sldId id="320" r:id="rId30"/>
    <p:sldId id="305" r:id="rId31"/>
    <p:sldId id="308" r:id="rId32"/>
    <p:sldId id="322" r:id="rId33"/>
    <p:sldId id="356" r:id="rId34"/>
    <p:sldId id="306" r:id="rId35"/>
    <p:sldId id="310" r:id="rId36"/>
    <p:sldId id="357" r:id="rId37"/>
    <p:sldId id="309" r:id="rId38"/>
    <p:sldId id="311" r:id="rId39"/>
    <p:sldId id="312" r:id="rId40"/>
    <p:sldId id="334" r:id="rId41"/>
    <p:sldId id="313" r:id="rId42"/>
    <p:sldId id="328" r:id="rId43"/>
    <p:sldId id="330" r:id="rId44"/>
    <p:sldId id="325" r:id="rId45"/>
    <p:sldId id="338" r:id="rId46"/>
    <p:sldId id="319" r:id="rId47"/>
    <p:sldId id="261" r:id="rId48"/>
    <p:sldId id="339" r:id="rId49"/>
    <p:sldId id="337" r:id="rId50"/>
    <p:sldId id="273" r:id="rId51"/>
    <p:sldId id="349" r:id="rId52"/>
  </p:sldIdLst>
  <p:sldSz cx="9144000" cy="5143500" type="screen16x9"/>
  <p:notesSz cx="6858000" cy="9144000"/>
  <p:embeddedFontLst>
    <p:embeddedFont>
      <p:font typeface="Catamaran" panose="020B0604020202020204" charset="0"/>
      <p:regular r:id="rId54"/>
      <p:bold r:id="rId55"/>
    </p:embeddedFont>
    <p:embeddedFont>
      <p:font typeface="Lexend Deca" panose="020B0604020202020204" charset="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573" y="4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77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4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4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97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084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559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9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45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c2006fb7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c2006fb7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9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e849174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e849174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456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5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4AF14-5181-EFDE-7631-2952597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37744E-75A8-3EBD-2314-3AB96372D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624418-5D1B-3048-0E7F-721E4422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B7A522-2E77-9124-096E-D0B5928B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F3177-E6B5-D404-5FD4-C0B2FAC3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7FAC3E-630C-47DD-B0E1-CD873C0E77F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9246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6" r:id="rId9"/>
    <p:sldLayoutId id="2147483671" r:id="rId10"/>
    <p:sldLayoutId id="2147483672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4" y="1129925"/>
            <a:ext cx="7808085" cy="2432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Métodos Cuantitativos I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9EA05-5B2E-B6E3-2B90-3DB0317A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734EA-7B63-2F97-308C-4BE9B1A7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ASISTENCIA EN AYUDANTÍA: </a:t>
            </a:r>
            <a:r>
              <a:rPr lang="es-ES" dirty="0"/>
              <a:t>Del total de 7 ayudantías se espera que los estudiantes participen en al menos 3 para aprobar el curso. Personas que tengan menos de 3 reprobarán el curso si es que no existe justificación.</a:t>
            </a:r>
          </a:p>
          <a:p>
            <a:r>
              <a:rPr lang="es-ES" dirty="0"/>
              <a:t>Toda justificación se debe gestionar con coordinación académica, hacerlo previamente y no esperar a última hora. </a:t>
            </a:r>
          </a:p>
          <a:p>
            <a:r>
              <a:rPr lang="es-ES" dirty="0"/>
              <a:t>Se valorará positivamente a las personas que participan y asisten a clases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1BB61F-13E0-6E97-7462-FE712752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10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7691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BF5CA-7786-160E-2BA1-3A940D6C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7DF0B-D14C-DE5B-C5C4-2EF5E5829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carrera de Antropología de la Universidad Alberto Hurtado entiende el uso de la inteligencia artificial —</a:t>
            </a:r>
            <a:r>
              <a:rPr lang="es-ES" dirty="0" err="1"/>
              <a:t>ChatGPT</a:t>
            </a:r>
            <a:r>
              <a:rPr lang="es-ES" dirty="0"/>
              <a:t>, Bing, Gemini u otros— como una posible herramienta auxiliar en los procesos de aprendizaje, que en ningún caso puede reemplazar las labores y experiencias de investigación, análisis, reflexión y/o escritura por parte de los/as estudiantes. </a:t>
            </a:r>
          </a:p>
          <a:p>
            <a:r>
              <a:rPr lang="es-ES" dirty="0"/>
              <a:t>Si bien su uso podría ser un recurso útil en la formación profesional contemporánea, los y las docentes se reservan el </a:t>
            </a:r>
            <a:r>
              <a:rPr lang="es-ES" b="1" dirty="0"/>
              <a:t>derecho a verificar que los productos académicos de los/as estudiantes que hagan uso de inteligencia artificial se correspondan con aprendizajes sustantivos</a:t>
            </a:r>
            <a:r>
              <a:rPr lang="es-ES" dirty="0"/>
              <a:t>. </a:t>
            </a:r>
          </a:p>
          <a:p>
            <a:r>
              <a:rPr lang="es-ES" dirty="0"/>
              <a:t>Para ello, podrán verificar el dominio de los contenidos, reflexiones y léxicos utilizados en las entregas por parte de los estudiantes, a través de medios orales y/o escritos complementarios y/o adicionales aplicados de manera presencial, toda vez que lo estimen conveniente.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B160CE-15F6-D460-697A-19141513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3089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C4C6D-18E9-DFD0-14C5-FD7AD5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Tutorías y atención del equipo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ACB362-D654-080C-396F-A298A66FE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podrán solicitar tutorías con el profesor o los ayudantes los grupos que se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hayan inscrito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torno a un tema específico a trabajar durante el curso. Por su parte, para ser atendidos en tutoría,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grupo debe enviar por correo electrónico los puntos que desea tratar con 48 horas de anticipación.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no contarse con un listado específico de temas – incluso a nivel de aproximación - a tratar, no se atenderá en tutoría.</a:t>
            </a:r>
          </a:p>
          <a:p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Disponibilidad de tutorías</a:t>
            </a:r>
          </a:p>
          <a:p>
            <a:pPr lvl="1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Sebastián: </a:t>
            </a:r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Jueves 16:00 a 19:00 (U. Alberto Hurtado)</a:t>
            </a:r>
            <a:endParaRPr lang="es-E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Tutorías obligatorias trabajo final (29/11/2024)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4DFC75-6AAB-8E45-FC48-0440991A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35649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C341F-FFD8-B4CD-8E69-6DBF43B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hacer con las clases/evaluaciones si hay movilizaciones, paros, tomas, etcétera?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7EA732-1DA5-C027-76D7-597E3597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0611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7E969-34FD-054B-487B-B69C857B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DC930-6CC2-A9F0-CB55-199C4401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Clases: después de dos semanas, clase hacemos online, considerando asistencia.</a:t>
            </a:r>
          </a:p>
          <a:p>
            <a:r>
              <a:rPr lang="es-ES" sz="2000" dirty="0"/>
              <a:t>Evaluaciones: primera evaluación reprogramar; si se acumula más de una hacerla considerando la realización de clases  </a:t>
            </a:r>
          </a:p>
          <a:p>
            <a:r>
              <a:rPr lang="es-ES" sz="2000" dirty="0"/>
              <a:t>Recuperativas: ajustar un horario común. Si no coincide con otra materia, se cuenta asistencia.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EA487D-7F28-97DB-1D7C-70DF3B8C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5296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DC570-8D3F-BF93-6722-48D7174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Foco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FC1AF-2202-27E6-489A-03F0D046F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Producto: Encuesta de Estudiantes de Antropología: deberán realizar un </a:t>
            </a:r>
            <a:r>
              <a:rPr lang="es-ES" dirty="0" err="1"/>
              <a:t>pre-test</a:t>
            </a:r>
            <a:r>
              <a:rPr lang="es-ES" dirty="0"/>
              <a:t> a ser aplicado al resto de </a:t>
            </a:r>
            <a:r>
              <a:rPr lang="es-ES" dirty="0" err="1"/>
              <a:t>lxs</a:t>
            </a:r>
            <a:r>
              <a:rPr lang="es-ES" dirty="0"/>
              <a:t> </a:t>
            </a:r>
            <a:r>
              <a:rPr lang="es-ES" dirty="0" err="1"/>
              <a:t>compañerxs</a:t>
            </a:r>
            <a:r>
              <a:rPr lang="es-ES" dirty="0"/>
              <a:t> de este curso, para en Métodos II hacerlo a una muestra de toda la carrera. </a:t>
            </a:r>
          </a:p>
          <a:p>
            <a:r>
              <a:rPr lang="es-ES" dirty="0"/>
              <a:t>Diseño de una investigación: pregunta, operacionalización, cuestionario</a:t>
            </a:r>
          </a:p>
          <a:p>
            <a:r>
              <a:rPr lang="es-ES" dirty="0"/>
              <a:t>Metodología de Investigación cuantitativa</a:t>
            </a:r>
          </a:p>
          <a:p>
            <a:r>
              <a:rPr lang="es-ES" dirty="0"/>
              <a:t>Introducción a R Studio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FF1143-9A7C-FE56-F0BA-67F86763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15</a:t>
            </a:fld>
            <a:endParaRPr lang="es-ES" alt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5274B2-6024-8A88-D6F7-441AEF45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74" y="2663875"/>
            <a:ext cx="457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Organización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EBC81E-4B0A-C4FD-05FD-67F881ED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Clases de metodología con elementos prácticos: intención que vayan realizando su investigación a medida que vamos pasando los contenidos.</a:t>
            </a:r>
          </a:p>
          <a:p>
            <a:r>
              <a:rPr lang="es-ES" dirty="0"/>
              <a:t>Clases de r con elementos prácticos: contenidos básicos para entender el programa y poder procesar el cuestionario que van a realizar</a:t>
            </a:r>
          </a:p>
          <a:p>
            <a:r>
              <a:rPr lang="es-ES" dirty="0"/>
              <a:t>Empezamos desde la tercera clase con R, para que tengan tiempo suficiente para familiarizarse con el programa</a:t>
            </a:r>
          </a:p>
          <a:p>
            <a:r>
              <a:rPr lang="es-ES" dirty="0"/>
              <a:t>Importancia de asistencia y llegar a la hora: son contenidos correlativos y hay que estar muy </a:t>
            </a:r>
            <a:r>
              <a:rPr lang="es-ES" dirty="0" err="1"/>
              <a:t>atentx</a:t>
            </a:r>
            <a:r>
              <a:rPr lang="es-ES" dirty="0"/>
              <a:t>: comprender el razonamiento cuantitativo</a:t>
            </a:r>
          </a:p>
          <a:p>
            <a:pPr marL="13970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16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9698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D0590-8451-25FD-75ED-724E6A62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Temas de curso pasado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DDE95A-EBEC-4ED7-1430-C50D2598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Hábitos de lectura</a:t>
            </a:r>
          </a:p>
          <a:p>
            <a:r>
              <a:rPr lang="es-ES" dirty="0"/>
              <a:t>Vida Saludable</a:t>
            </a:r>
          </a:p>
          <a:p>
            <a:r>
              <a:rPr lang="es-ES" dirty="0"/>
              <a:t>Alcohol en estudiantes</a:t>
            </a:r>
          </a:p>
          <a:p>
            <a:r>
              <a:rPr lang="es-ES" dirty="0"/>
              <a:t>Ética en la investigación</a:t>
            </a:r>
          </a:p>
          <a:p>
            <a:r>
              <a:rPr lang="es-ES" dirty="0"/>
              <a:t>Usos de RRSS</a:t>
            </a:r>
          </a:p>
          <a:p>
            <a:r>
              <a:rPr lang="es-ES" dirty="0"/>
              <a:t>Conciencia y práctica ambientales</a:t>
            </a:r>
          </a:p>
          <a:p>
            <a:r>
              <a:rPr lang="es-ES" dirty="0"/>
              <a:t>Tiempo de ocio y tiempo libre</a:t>
            </a:r>
          </a:p>
          <a:p>
            <a:r>
              <a:rPr lang="es-ES" dirty="0"/>
              <a:t>Prácticas religiosas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FCBFE8-B575-B577-C9A2-E403E30E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148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4CB8C0F3-2254-FBC6-B7F2-71C018463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61850"/>
              </p:ext>
            </p:extLst>
          </p:nvPr>
        </p:nvGraphicFramePr>
        <p:xfrm>
          <a:off x="888594" y="1152525"/>
          <a:ext cx="7331888" cy="3822276"/>
        </p:xfrm>
        <a:graphic>
          <a:graphicData uri="http://schemas.openxmlformats.org/drawingml/2006/table">
            <a:tbl>
              <a:tblPr firstRow="1" firstCol="1" bandRow="1">
                <a:tableStyleId>{FB51E2E5-2FAE-4593-A5E0-5B010944DC50}</a:tableStyleId>
              </a:tblPr>
              <a:tblGrid>
                <a:gridCol w="1459584">
                  <a:extLst>
                    <a:ext uri="{9D8B030D-6E8A-4147-A177-3AD203B41FA5}">
                      <a16:colId xmlns:a16="http://schemas.microsoft.com/office/drawing/2014/main" val="3792888683"/>
                    </a:ext>
                  </a:extLst>
                </a:gridCol>
                <a:gridCol w="2801085">
                  <a:extLst>
                    <a:ext uri="{9D8B030D-6E8A-4147-A177-3AD203B41FA5}">
                      <a16:colId xmlns:a16="http://schemas.microsoft.com/office/drawing/2014/main" val="3286361498"/>
                    </a:ext>
                  </a:extLst>
                </a:gridCol>
                <a:gridCol w="1207783">
                  <a:extLst>
                    <a:ext uri="{9D8B030D-6E8A-4147-A177-3AD203B41FA5}">
                      <a16:colId xmlns:a16="http://schemas.microsoft.com/office/drawing/2014/main" val="2807589400"/>
                    </a:ext>
                  </a:extLst>
                </a:gridCol>
                <a:gridCol w="1120434">
                  <a:extLst>
                    <a:ext uri="{9D8B030D-6E8A-4147-A177-3AD203B41FA5}">
                      <a16:colId xmlns:a16="http://schemas.microsoft.com/office/drawing/2014/main" val="1448127614"/>
                    </a:ext>
                  </a:extLst>
                </a:gridCol>
                <a:gridCol w="743002">
                  <a:extLst>
                    <a:ext uri="{9D8B030D-6E8A-4147-A177-3AD203B41FA5}">
                      <a16:colId xmlns:a16="http://schemas.microsoft.com/office/drawing/2014/main" val="343072356"/>
                    </a:ext>
                  </a:extLst>
                </a:gridCol>
              </a:tblGrid>
              <a:tr h="142346"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Actividad evaluativa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Breve descripción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Modalidad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Fecha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 dirty="0">
                          <a:effectLst/>
                        </a:rPr>
                        <a:t>Ponderación</a:t>
                      </a:r>
                      <a:endParaRPr lang="es-E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76020005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1 (oral)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presencial individual: (a) introducción a la investigación cuantitativa, el diseño, el lugar de la teoría;  (b) introducción a r, tipos de objetos, proyectos, paquetes, funciones, manejo de base de datos. </a:t>
                      </a:r>
                    </a:p>
                    <a:p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Prueba oral: entre aproximadamente 20 preguntas metodológicas y 20 del programa R. Se seleccionará aleatoriamente 1 y 1 respectivamente que estudiante deberá responder. </a:t>
                      </a: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26-09-2023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01570220"/>
                  </a:ext>
                </a:extLst>
              </a:tr>
              <a:tr h="711729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Avance 1: Diseño, marco teórico, operacionalización y construcción de cuestionario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Documento de avance que incorpora: problema de investigación, breve marco teórico, diseño de investigación, operacionalización de las variables y el cuestionario. Se incorporan, además, fichas bibliográficas (una por cada integrante de grupo).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24-10-2023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15%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673544201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2 (escrita)</a:t>
                      </a:r>
                      <a:endParaRPr lang="es-ES" sz="800" dirty="0">
                        <a:effectLst/>
                      </a:endParaRPr>
                    </a:p>
                    <a:p>
                      <a:r>
                        <a:rPr lang="es-CL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854075" algn="l"/>
                        </a:tabLst>
                      </a:pPr>
                      <a:r>
                        <a:rPr lang="es-CL" sz="800">
                          <a:effectLst/>
                        </a:rPr>
                        <a:t>(a) materia prueba 1; (b) operacionalización, técnicas de producción de datos, el cuestionario, trabajo de campo; (c) tidyverse y ggplot2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14-11-2023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25%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2631219768"/>
                  </a:ext>
                </a:extLst>
              </a:tr>
              <a:tr h="996421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Examen: Trabajo final 70% escrito/ 30% presentación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Entrega de documento que fortalece los documentos de avance. Incorpora el problema de investigación, breve marco teórico y diseño metodológico incluido el análisis de datos que sirve como testeo de instrumento (cuestionario) por parte de estudiantes del curso. Se exponen resultados.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05-12-2023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30%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412015192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Participación en talleres, clases y trabajos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Nota por asistencia, trabajos, participación en talleres y clases.</a:t>
                      </a:r>
                    </a:p>
                    <a:p>
                      <a:r>
                        <a:rPr lang="es-CL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- 10</a:t>
                      </a:r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%Aula invertida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 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10%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936265060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758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A49F2-D4BA-3E80-9D64-7E984EB6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¿Preguntas?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5793F-77EF-1162-1A14-761554843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A4C942-FCDA-041F-34EA-987BDFED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065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Personal y ¿Qué se sabe/imagina de investigación cuantitativa?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Temas, fechas, dudas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Clase 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Introducción a investigación cuantitativa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Investigación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Grupos y proyecto a realizar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</a:t>
            </a:r>
            <a:r>
              <a:rPr lang="en" b="1" dirty="0"/>
              <a:t>contenidos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29376" y="29404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ISCUAN</a:t>
            </a:r>
            <a:endParaRPr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00" y="3606923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¿Qué es la investigación social?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606923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048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—Hernández-Sampieri &amp; </a:t>
            </a:r>
            <a:r>
              <a:rPr lang="en" b="1" dirty="0"/>
              <a:t>Mendoza Torres (2019)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Investigación: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“</a:t>
            </a:r>
            <a:r>
              <a:rPr lang="es-ES" sz="2800" dirty="0"/>
              <a:t>conjunto de procesos </a:t>
            </a:r>
            <a:r>
              <a:rPr lang="es-ES" sz="2800" u="sng" dirty="0"/>
              <a:t>sistemáticos</a:t>
            </a:r>
            <a:r>
              <a:rPr lang="es-ES" sz="2800" dirty="0"/>
              <a:t>, </a:t>
            </a:r>
            <a:r>
              <a:rPr lang="es-ES" sz="2800" u="sng" dirty="0"/>
              <a:t>críticos</a:t>
            </a:r>
            <a:r>
              <a:rPr lang="es-ES" sz="2800" dirty="0"/>
              <a:t> y </a:t>
            </a:r>
            <a:r>
              <a:rPr lang="es-ES" sz="2800" u="sng" dirty="0"/>
              <a:t>empíricos</a:t>
            </a:r>
            <a:r>
              <a:rPr lang="es-ES" sz="2800" dirty="0"/>
              <a:t> que se aplican al estudio de un </a:t>
            </a:r>
            <a:r>
              <a:rPr lang="es-ES" sz="2800" u="sng" dirty="0"/>
              <a:t>fenómeno </a:t>
            </a:r>
            <a:r>
              <a:rPr lang="es-ES" sz="2800" dirty="0"/>
              <a:t>o </a:t>
            </a:r>
            <a:r>
              <a:rPr lang="es-ES" sz="2800" u="sng" dirty="0"/>
              <a:t>problema</a:t>
            </a:r>
            <a:r>
              <a:rPr lang="es-ES" sz="2800" dirty="0"/>
              <a:t> con el resultado (o el objetivo) de </a:t>
            </a:r>
            <a:r>
              <a:rPr lang="es-ES" sz="2800" u="sng" dirty="0"/>
              <a:t>ampliar su conocimiento</a:t>
            </a:r>
            <a:r>
              <a:rPr lang="en" dirty="0"/>
              <a:t>”</a:t>
            </a:r>
            <a:endParaRPr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63691" y="1489168"/>
            <a:ext cx="6665724" cy="16998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PP</a:t>
            </a:r>
            <a:r>
              <a:rPr lang="en" sz="2800" dirty="0"/>
              <a:t>: ¿Qué diferencia el conocimiento producido de forma cotidiana al conocimiento producido por las ciencias sociales?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1595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06785" y="23323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Metodología: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“Encadenamiento de decisiones controladas y razonadas”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Diseño metodológico: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“Forma de explicar y defender ese proceso”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66480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2B24794-8C22-6D1B-D4CA-49C4FD552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811" y="239227"/>
            <a:ext cx="8430775" cy="583021"/>
          </a:xfrm>
        </p:spPr>
        <p:txBody>
          <a:bodyPr/>
          <a:lstStyle/>
          <a:p>
            <a:r>
              <a:rPr lang="es-ES" altLang="es-CL" dirty="0"/>
              <a:t>¿Qué es la Investigación Social?</a:t>
            </a:r>
            <a:br>
              <a:rPr lang="es-ES" altLang="es-CL" dirty="0"/>
            </a:br>
            <a:r>
              <a:rPr lang="es-ES" altLang="es-CL" sz="1200" dirty="0"/>
              <a:t>Oficios</a:t>
            </a:r>
          </a:p>
        </p:txBody>
      </p:sp>
      <p:sp>
        <p:nvSpPr>
          <p:cNvPr id="86048" name="Rectangle 32">
            <a:extLst>
              <a:ext uri="{FF2B5EF4-FFF2-40B4-BE49-F238E27FC236}">
                <a16:creationId xmlns:a16="http://schemas.microsoft.com/office/drawing/2014/main" id="{B97A25FA-592B-F29C-F0A3-E9AAF13B8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488" y="4868466"/>
            <a:ext cx="107593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altLang="es-CL" sz="1050" b="1" dirty="0">
                <a:solidFill>
                  <a:schemeClr val="tx1"/>
                </a:solidFill>
              </a:rPr>
              <a:t>(</a:t>
            </a:r>
            <a:r>
              <a:rPr lang="es-ES" altLang="es-CL" sz="1050" b="1" dirty="0" err="1">
                <a:solidFill>
                  <a:schemeClr val="tx1"/>
                </a:solidFill>
              </a:rPr>
              <a:t>Cottet</a:t>
            </a:r>
            <a:r>
              <a:rPr lang="es-ES" altLang="es-CL" sz="1050" b="1" dirty="0">
                <a:solidFill>
                  <a:schemeClr val="tx1"/>
                </a:solidFill>
              </a:rPr>
              <a:t>, 2006)</a:t>
            </a:r>
            <a:r>
              <a:rPr lang="es-ES" altLang="es-CL" sz="1050" b="1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122530-88D2-6AE4-6B37-AEB58924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3" t="32629" r="13859" b="19451"/>
          <a:stretch/>
        </p:blipFill>
        <p:spPr>
          <a:xfrm>
            <a:off x="831614" y="1072443"/>
            <a:ext cx="6777097" cy="32954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628DD-4B57-9FC0-F45C-5636D89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aproximaciones a la realidad podemos sintetizar?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DEB32-1BA6-FB37-7729-A97DD013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5" y="1794933"/>
            <a:ext cx="7717500" cy="2773942"/>
          </a:xfrm>
        </p:spPr>
        <p:txBody>
          <a:bodyPr/>
          <a:lstStyle/>
          <a:p>
            <a:r>
              <a:rPr lang="es-CL" dirty="0"/>
              <a:t>Histórica: la importancia del tiempo y los procesos como elementos explicativos</a:t>
            </a:r>
          </a:p>
          <a:p>
            <a:r>
              <a:rPr lang="es-CL" dirty="0"/>
              <a:t>Comparativa: generalidad de fenómenos en contextos diferentes</a:t>
            </a:r>
          </a:p>
          <a:p>
            <a:r>
              <a:rPr lang="es-CL" dirty="0"/>
              <a:t>Cuantitativa: generalidad de experiencias</a:t>
            </a:r>
          </a:p>
          <a:p>
            <a:r>
              <a:rPr lang="es-CL" dirty="0"/>
              <a:t>Cualitativa: densidad de experiencias</a:t>
            </a:r>
          </a:p>
          <a:p>
            <a:pPr marL="139700" indent="0">
              <a:buNone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B2B6B6-8C9A-9699-1C92-A992E1FC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008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80F7A4E-7AE0-B2EC-1559-292387CA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66" y="642327"/>
            <a:ext cx="3858846" cy="38588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(1)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CL" dirty="0"/>
              <a:t>NÚMEROS: “</a:t>
            </a:r>
            <a:r>
              <a:rPr lang="es-CL" dirty="0" err="1"/>
              <a:t>quantitas</a:t>
            </a:r>
            <a:r>
              <a:rPr lang="es-CL" dirty="0"/>
              <a:t>”: se vincula a conteos numéricos y métodos matemáticos (</a:t>
            </a:r>
            <a:r>
              <a:rPr lang="es-CL" dirty="0" err="1"/>
              <a:t>Niglas</a:t>
            </a:r>
            <a:r>
              <a:rPr lang="es-CL" dirty="0"/>
              <a:t>, 2010)</a:t>
            </a:r>
          </a:p>
          <a:p>
            <a:r>
              <a:rPr lang="es-CL" dirty="0"/>
              <a:t>SECUENCIAL: proceso organizado de manera secuencia para comprobar suposiciones</a:t>
            </a:r>
          </a:p>
          <a:p>
            <a:r>
              <a:rPr lang="es-CL" dirty="0"/>
              <a:t>“OBJETIVIDAD”: búsqueda, pretensión</a:t>
            </a:r>
          </a:p>
          <a:p>
            <a:r>
              <a:rPr lang="es-CL" dirty="0"/>
              <a:t>GENERALIZACION: que resultados puedan aplicarse a la población general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27</a:t>
            </a:fld>
            <a:endParaRPr lang="es-ES" altLang="en-US"/>
          </a:p>
        </p:txBody>
      </p:sp>
      <p:sp>
        <p:nvSpPr>
          <p:cNvPr id="5" name="Google Shape;263;p36">
            <a:extLst>
              <a:ext uri="{FF2B5EF4-FFF2-40B4-BE49-F238E27FC236}">
                <a16:creationId xmlns:a16="http://schemas.microsoft.com/office/drawing/2014/main" id="{876A485A-9CEE-6B76-374F-D4AE6A047235}"/>
              </a:ext>
            </a:extLst>
          </p:cNvPr>
          <p:cNvSpPr txBox="1">
            <a:spLocks/>
          </p:cNvSpPr>
          <p:nvPr/>
        </p:nvSpPr>
        <p:spPr>
          <a:xfrm>
            <a:off x="2290025" y="2855113"/>
            <a:ext cx="45639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s-CL" sz="2400" dirty="0"/>
              <a:t>—Hernández-Sampieri &amp; </a:t>
            </a:r>
            <a:r>
              <a:rPr lang="es-CL" sz="2400" b="1" dirty="0"/>
              <a:t>Mendoza Torres (2019)</a:t>
            </a:r>
          </a:p>
        </p:txBody>
      </p:sp>
    </p:spTree>
    <p:extLst>
      <p:ext uri="{BB962C8B-B14F-4D97-AF65-F5344CB8AC3E}">
        <p14:creationId xmlns:p14="http://schemas.microsoft.com/office/powerpoint/2010/main" val="21485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2FA46-D78D-EEA0-672C-DF61D5B7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correlativas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DC71EA-9BD5-DEF8-7121-FF41614F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28</a:t>
            </a:fld>
            <a:endParaRPr lang="es-ES" alt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5440EF-E4B8-8F28-77E2-81D2B3B01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1" t="20876" r="3338" b="26935"/>
          <a:stretch/>
        </p:blipFill>
        <p:spPr bwMode="auto">
          <a:xfrm>
            <a:off x="712788" y="1444300"/>
            <a:ext cx="7683500" cy="2832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1283761-F18F-29B1-B9BE-E5028FFB91CB}"/>
              </a:ext>
            </a:extLst>
          </p:cNvPr>
          <p:cNvSpPr txBox="1"/>
          <p:nvPr/>
        </p:nvSpPr>
        <p:spPr>
          <a:xfrm>
            <a:off x="4613672" y="4277050"/>
            <a:ext cx="4626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Hernández-Sampieri &amp; </a:t>
            </a:r>
            <a:r>
              <a:rPr lang="en" b="1" dirty="0"/>
              <a:t>Mendoza Torres (2019)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21349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Investigación Cuantitativa</a:t>
            </a:r>
            <a:br>
              <a:rPr lang="es-ES" dirty="0"/>
            </a:br>
            <a:r>
              <a:rPr lang="es-ES" dirty="0"/>
              <a:t>¿Estrategia o Paradigma?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3410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 y ¿Qué se sabe de la ISCUAN?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—Asun </a:t>
            </a:r>
            <a:r>
              <a:rPr lang="en" b="1" dirty="0"/>
              <a:t>(2019, p. 38)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a. Una estrategia: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investigación cuantitativa es una estrategia de investigación que conceptualmente delimita </a:t>
            </a:r>
            <a:r>
              <a:rPr lang="es-ES" sz="1800" b="1" dirty="0"/>
              <a:t>propiedades</a:t>
            </a:r>
            <a:r>
              <a:rPr lang="es-ES" sz="1800" dirty="0"/>
              <a:t> de sus sujetos de estudio con el fin de asignarles </a:t>
            </a:r>
            <a:r>
              <a:rPr lang="es-ES" sz="1800" b="1" dirty="0"/>
              <a:t>números</a:t>
            </a:r>
            <a:r>
              <a:rPr lang="es-ES" sz="1800" dirty="0"/>
              <a:t> a las magnitudes, grados o tipos en que estos las poseen y que utiliza procedimientos estadísticos para </a:t>
            </a:r>
            <a:r>
              <a:rPr lang="es-ES" sz="1800" b="1" dirty="0"/>
              <a:t>resumir, manipular y asociar </a:t>
            </a:r>
            <a:r>
              <a:rPr lang="es-ES" sz="1800" dirty="0"/>
              <a:t>dichos números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410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(2 –Rodrigo </a:t>
            </a:r>
            <a:r>
              <a:rPr lang="es-ES" dirty="0" err="1"/>
              <a:t>Asun</a:t>
            </a:r>
            <a:r>
              <a:rPr lang="es-ES" dirty="0"/>
              <a:t>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sz="1100" dirty="0"/>
              <a:t>Más que un PARADIGMA (modelo integral: base epistemológica, objetividad, generalización, recolección estructurada, legitimada por el capitalismo)</a:t>
            </a:r>
          </a:p>
          <a:p>
            <a:r>
              <a:rPr lang="es-ES" sz="1100" dirty="0"/>
              <a:t>Investigación Cuantitativa: utiliza NUMEROS, mediante determinados procesos de: </a:t>
            </a:r>
          </a:p>
          <a:p>
            <a:pPr lvl="1"/>
            <a:r>
              <a:rPr lang="es-ES" sz="1100" dirty="0"/>
              <a:t>Medición: asigna números a sujetos</a:t>
            </a:r>
          </a:p>
          <a:p>
            <a:pPr lvl="1"/>
            <a:r>
              <a:rPr lang="es-ES" sz="1100" dirty="0"/>
              <a:t>Codificación:  instrumentos que los producen: </a:t>
            </a:r>
          </a:p>
          <a:p>
            <a:pPr lvl="2"/>
            <a:r>
              <a:rPr lang="es-ES" sz="1100" dirty="0"/>
              <a:t>Encuestas, cuantificar textos, utilizar datos secundarios</a:t>
            </a:r>
          </a:p>
          <a:p>
            <a:pPr lvl="1"/>
            <a:r>
              <a:rPr lang="es-ES" sz="1100" dirty="0"/>
              <a:t>Análisis de información </a:t>
            </a:r>
          </a:p>
          <a:p>
            <a:pPr lvl="2"/>
            <a:r>
              <a:rPr lang="es-ES" sz="1100" dirty="0"/>
              <a:t>Vinculo con estadística y grandes números</a:t>
            </a:r>
          </a:p>
          <a:p>
            <a:pPr lvl="1"/>
            <a:r>
              <a:rPr lang="es-ES" sz="1100" dirty="0"/>
              <a:t>Formas de selección de sujetos: </a:t>
            </a:r>
          </a:p>
          <a:p>
            <a:pPr lvl="2"/>
            <a:r>
              <a:rPr lang="es-ES" sz="1100" dirty="0"/>
              <a:t>Muestreos (más o menos grandes)</a:t>
            </a:r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51125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—Cea </a:t>
            </a:r>
            <a:r>
              <a:rPr lang="en" b="1" dirty="0"/>
              <a:t>(1998)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49395" y="136630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b. Un paradigma: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perspectiva cientificista/cuantitativa defiende la existencia de un  único método (el de las ciencias naturales y exactas), general a todas  las ciencias; al igual que el principio de </a:t>
            </a:r>
            <a:r>
              <a:rPr lang="es-ES" sz="1800" u="sng" dirty="0"/>
              <a:t>causalidad</a:t>
            </a:r>
            <a:r>
              <a:rPr lang="es-ES" sz="1800" dirty="0"/>
              <a:t> y la formulación de  </a:t>
            </a:r>
            <a:r>
              <a:rPr lang="es-ES" sz="1800" u="sng" dirty="0"/>
              <a:t>leyes generales </a:t>
            </a:r>
            <a:r>
              <a:rPr lang="es-ES" sz="1800" dirty="0"/>
              <a:t>en el análisis de la realidad social. El énfasis se pone  en la </a:t>
            </a:r>
            <a:r>
              <a:rPr lang="es-ES" sz="1800" u="sng" dirty="0"/>
              <a:t>explicación</a:t>
            </a:r>
            <a:r>
              <a:rPr lang="es-ES" sz="1800" dirty="0"/>
              <a:t>, en la contrastación empírica y en la </a:t>
            </a:r>
            <a:r>
              <a:rPr lang="es-ES" sz="1800" u="sng" dirty="0"/>
              <a:t>medición  objetiva </a:t>
            </a:r>
            <a:r>
              <a:rPr lang="es-ES" sz="1800" dirty="0"/>
              <a:t>de los fenómenos sociales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908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49395" y="136630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PP: Señale 3 diferencias entre la perspectiva que considera a la Investigación Cuantitativa como una Estrategia de un Paradigma.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71749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FFDA8-964A-6AED-E2E0-3D2D1374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¿Es compatible o no con la investigación cualitativa?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FCB66A-7D24-3C45-A087-86EEFF43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795463"/>
            <a:ext cx="7559238" cy="2773412"/>
          </a:xfrm>
        </p:spPr>
        <p:txBody>
          <a:bodyPr/>
          <a:lstStyle/>
          <a:p>
            <a:r>
              <a:rPr lang="es-ES" dirty="0"/>
              <a:t>“QUALITAS”: referencia a la naturaleza, carácter y propiedades de los fenómenos (</a:t>
            </a:r>
            <a:r>
              <a:rPr lang="es-ES" dirty="0" err="1"/>
              <a:t>Niglas</a:t>
            </a:r>
            <a:r>
              <a:rPr lang="es-ES" dirty="0"/>
              <a:t>, 2010).</a:t>
            </a:r>
          </a:p>
          <a:p>
            <a:r>
              <a:rPr lang="es-ES" dirty="0"/>
              <a:t>EMERGENTE Y CIRCULAR: es un rumbo, pero no un camino en línea recta</a:t>
            </a:r>
          </a:p>
          <a:p>
            <a:pPr lvl="1"/>
            <a:r>
              <a:rPr lang="es-ES" dirty="0"/>
              <a:t>Problema, preguntas, recolección y análisis tienen mayor circularidad</a:t>
            </a:r>
          </a:p>
          <a:p>
            <a:r>
              <a:rPr lang="es-ES" dirty="0"/>
              <a:t>HOLÍSTICO:  densidad de situación, casos</a:t>
            </a:r>
          </a:p>
          <a:p>
            <a:r>
              <a:rPr lang="es-ES" dirty="0"/>
              <a:t>NATURALISTA: estudios en contextos, ambientes naturales</a:t>
            </a:r>
          </a:p>
          <a:p>
            <a:r>
              <a:rPr lang="es-ES" dirty="0"/>
              <a:t>NO PRETENDE GENERALIZAR (Aunque sí comparar)</a:t>
            </a:r>
          </a:p>
          <a:p>
            <a:r>
              <a:rPr lang="es-ES" dirty="0"/>
              <a:t>DATOS NARRATIVOS: simbólicos, significados, experiencias, puntos de vista, cualidades (observación de prácticas)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FCF7B-CC0B-6011-506C-8ABB46B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5104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83ED6-1DF5-5878-E624-DF12D348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49A165-1AF4-2D96-508D-8EFC3ECC5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25" y="539499"/>
            <a:ext cx="7717500" cy="42498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3CE57-5DB7-275F-A643-F0E82ED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16530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49395" y="136630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PP: Señale 3 diferencias entre la investigación cuantitativa y la cualitativa, en términos de la a) articulación de sus pasos; b) tipos de datos que sirven de materia prima; c) pretensión de generalización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7677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camino mixto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Entrelazamiento cuantitativo y cualitativo, interacción y potenciación</a:t>
            </a:r>
          </a:p>
          <a:p>
            <a:r>
              <a:rPr lang="es-ES" dirty="0"/>
              <a:t>Mezcla de datos: numéricos, verbales, textuales, visuales simbólicos, descripciones</a:t>
            </a:r>
          </a:p>
          <a:p>
            <a:r>
              <a:rPr lang="es-ES" dirty="0"/>
              <a:t>Diversas secuencias de implementación: </a:t>
            </a:r>
          </a:p>
          <a:p>
            <a:pPr lvl="1"/>
            <a:r>
              <a:rPr lang="es-ES" dirty="0"/>
              <a:t>Lo cualitativo primero, Lo cuantitativo primero o de forma paralela</a:t>
            </a:r>
          </a:p>
          <a:p>
            <a:r>
              <a:rPr lang="es-ES" dirty="0"/>
              <a:t>Importancia de la TRIANGULACIÓN</a:t>
            </a:r>
          </a:p>
          <a:p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387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091D6-E5A8-CB85-D323-9081C45C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 caso: Investigación </a:t>
            </a:r>
            <a:r>
              <a:rPr lang="es-ES" dirty="0" err="1"/>
              <a:t>Posdoc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4DE6EF-DEE7-B083-5295-93671E3B2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Título: </a:t>
            </a:r>
          </a:p>
          <a:p>
            <a:pPr lvl="1"/>
            <a:r>
              <a:rPr lang="es-ES" dirty="0"/>
              <a:t>“Música, trabajo y digitalización. Las carreras artísticas de la “música urbana” como producción de subjetividad de la juventud urbano-popular del Santiago de Chile contemporáneo”.</a:t>
            </a:r>
          </a:p>
          <a:p>
            <a:r>
              <a:rPr lang="es-ES" dirty="0"/>
              <a:t>Introducción: </a:t>
            </a:r>
          </a:p>
          <a:p>
            <a:pPr lvl="1"/>
            <a:r>
              <a:rPr lang="es-ES" dirty="0"/>
              <a:t>“Esta investigación buscará analizar la producción de subjetividad juvenil a través de las maneras en que los/as músicos/as urbanos de Santiago construyen, sostienen y proyectan sus carreras artísticas, ligado a los procesos de individualización y digitalización del Chile contemporáneo”.</a:t>
            </a:r>
          </a:p>
          <a:p>
            <a:r>
              <a:rPr lang="es-ES" dirty="0"/>
              <a:t>Objetivo General: </a:t>
            </a:r>
          </a:p>
          <a:p>
            <a:pPr lvl="1"/>
            <a:r>
              <a:rPr lang="es-ES" dirty="0"/>
              <a:t>Analizar la subjetividad juvenil del Santiago de Chile contemporáneo a través de las modalidades por las que los/as músicos/as urbanos construyen, sostienen y proyectan sus carreras artísticas, considerando las redes a las que se vinculan y sus maneras de elaborar una narrativa personal y colectiva.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0EA1B8-37FB-62D9-2A36-EB0F2A41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62631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realizaremos un estudio de casos múltiple con una metodología mixta de técnicas cualitativas y cuantitativas, integrando herramientas de extracción y análisis de datos digitales en: entrevistas (relatos de vida y en profundidad), análisis de contenido y de discurso (canciones, videoclips) y, finalmente, análisis de las plataformas digitales y de las redes sociales. 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cuali</a:t>
            </a:r>
            <a:r>
              <a:rPr lang="es-ES" sz="1050" dirty="0"/>
              <a:t>: </a:t>
            </a:r>
          </a:p>
          <a:p>
            <a:pPr lvl="2"/>
            <a:r>
              <a:rPr lang="es-ES" sz="1050" dirty="0"/>
              <a:t>Observación participante</a:t>
            </a:r>
          </a:p>
          <a:p>
            <a:pPr lvl="2"/>
            <a:r>
              <a:rPr lang="es-ES" sz="1050" dirty="0"/>
              <a:t>Entrevistas </a:t>
            </a:r>
            <a:r>
              <a:rPr lang="es-ES" sz="1050" dirty="0" err="1"/>
              <a:t>semi-estructurada</a:t>
            </a:r>
            <a:endParaRPr lang="es-ES" sz="1050" dirty="0"/>
          </a:p>
          <a:p>
            <a:pPr lvl="2"/>
            <a:r>
              <a:rPr lang="es-ES" sz="1050" dirty="0"/>
              <a:t>Historias de vida</a:t>
            </a:r>
          </a:p>
          <a:p>
            <a:pPr lvl="2"/>
            <a:r>
              <a:rPr lang="es-ES" sz="1050" dirty="0"/>
              <a:t>Análisis de discurso: canciones, videos y redes sociales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cuanti</a:t>
            </a:r>
            <a:r>
              <a:rPr lang="es-ES" sz="1050" dirty="0"/>
              <a:t> (?)</a:t>
            </a:r>
          </a:p>
          <a:p>
            <a:pPr lvl="2"/>
            <a:r>
              <a:rPr lang="es-ES" sz="1050" dirty="0"/>
              <a:t>Análisis de redes de recomendaciones en YouTube y colaboraciones (</a:t>
            </a:r>
            <a:r>
              <a:rPr lang="es-ES" sz="1050" dirty="0" err="1"/>
              <a:t>feats</a:t>
            </a:r>
            <a:r>
              <a:rPr lang="es-ES" sz="1050" dirty="0"/>
              <a:t>)</a:t>
            </a:r>
          </a:p>
          <a:p>
            <a:pPr lvl="2"/>
            <a:r>
              <a:rPr lang="es-ES" sz="1050" dirty="0"/>
              <a:t>Análisis de canciones: procesamiento de lenguaje natural, modelado de tópicos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3038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640855" y="731199"/>
            <a:ext cx="7740933" cy="1187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El curso como una etnografía sobre el “mundo cuantitativo”: </a:t>
            </a:r>
          </a:p>
          <a:p>
            <a:pPr marL="514350" lvl="0" indent="-514350" algn="ctr" rtl="0">
              <a:spcBef>
                <a:spcPts val="0"/>
              </a:spcBef>
              <a:spcAft>
                <a:spcPts val="1600"/>
              </a:spcAft>
              <a:buAutoNum type="alphaLcParenR"/>
            </a:pPr>
            <a:r>
              <a:rPr lang="en" sz="2800" dirty="0"/>
              <a:t>¿Cuáles son mis prejuicios y preconceptos sobre lo cuantitativo?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F4E3CD7-9C00-89AA-6E30-1266FEDF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46" y="1835578"/>
            <a:ext cx="3704873" cy="33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7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big</a:t>
            </a:r>
            <a:r>
              <a:rPr lang="es-ES" dirty="0"/>
              <a:t> data? ¿algoritmos?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40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2766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92DFD-DE0B-4548-3AB8-C18C6642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Disclaimer</a:t>
            </a:r>
            <a:r>
              <a:rPr lang="es-ES" dirty="0"/>
              <a:t>: Ciencias de Datos, humanidades digitales y ciencias sociales computacionales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BE859A-F9B9-96E8-633C-63F7666D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2343149"/>
            <a:ext cx="7668775" cy="2225725"/>
          </a:xfrm>
        </p:spPr>
        <p:txBody>
          <a:bodyPr/>
          <a:lstStyle/>
          <a:p>
            <a:r>
              <a:rPr lang="es-ES" dirty="0"/>
              <a:t>Big Data, Aprendizaje automático, Ciencia de Datos</a:t>
            </a:r>
          </a:p>
          <a:p>
            <a:pPr lvl="1"/>
            <a:r>
              <a:rPr lang="es-ES" dirty="0"/>
              <a:t>Proliferación de datos por proceso de digitalización: redes sociales, tarjetas de crédito, teléfonos celulares, páginas web, GPS, relojes inteligentes, escuchas de Spotify</a:t>
            </a:r>
          </a:p>
          <a:p>
            <a:pPr lvl="1"/>
            <a:r>
              <a:rPr lang="es-ES" dirty="0"/>
              <a:t>Cualquier dispositivo conectado a internet</a:t>
            </a:r>
          </a:p>
          <a:p>
            <a:pPr lvl="1"/>
            <a:r>
              <a:rPr lang="es-ES" dirty="0"/>
              <a:t>Las 3 V:  volumen, velocidad y variedad</a:t>
            </a:r>
          </a:p>
          <a:p>
            <a:pPr lvl="1"/>
            <a:r>
              <a:rPr lang="es-ES" dirty="0"/>
              <a:t>Usualmente datos no estructurados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4EF28-C400-243A-E729-2410BBA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91096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07ADC-30D6-F739-CF3D-8A9B0C97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50" y="244225"/>
            <a:ext cx="7717500" cy="478200"/>
          </a:xfrm>
        </p:spPr>
        <p:txBody>
          <a:bodyPr/>
          <a:lstStyle/>
          <a:p>
            <a:r>
              <a:rPr lang="es-ES" dirty="0" err="1"/>
              <a:t>Blackmirror</a:t>
            </a:r>
            <a:r>
              <a:rPr lang="es-ES" dirty="0"/>
              <a:t>: </a:t>
            </a:r>
            <a:r>
              <a:rPr lang="es-ES" dirty="0" err="1"/>
              <a:t>Nosedive</a:t>
            </a:r>
            <a:r>
              <a:rPr lang="es-ES" dirty="0"/>
              <a:t> y la cuantificación de la vida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CD5DEC2-BC29-3D1F-0E8C-D90814CCC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8425"/>
            <a:ext cx="5120792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B7AFC5-6C91-76D1-A9DC-3B5192F2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42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05375C-B1F4-42FA-E173-42BE19F17BD7}"/>
              </a:ext>
            </a:extLst>
          </p:cNvPr>
          <p:cNvSpPr txBox="1"/>
          <p:nvPr/>
        </p:nvSpPr>
        <p:spPr>
          <a:xfrm>
            <a:off x="5419725" y="1857256"/>
            <a:ext cx="37766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poder se </a:t>
            </a:r>
            <a:r>
              <a:rPr lang="es-ES" dirty="0" err="1"/>
              <a:t>horizontaliza</a:t>
            </a:r>
            <a:r>
              <a:rPr lang="es-ES" dirty="0"/>
              <a:t>, porque todos pueden y deben calificarse entre sí. Existe un temor al poder que el otro tiene sobre uno a través de la puntuación. Por lo que cada uno hará lo debido, repetirá las buenas costumbres: mostrarse civilizado y respetuoso, atento, aunque íntimamente sienta lo contrario (</a:t>
            </a:r>
            <a:r>
              <a:rPr lang="es-ES" dirty="0" err="1"/>
              <a:t>Ierardo</a:t>
            </a:r>
            <a:r>
              <a:rPr lang="es-ES" dirty="0"/>
              <a:t>, 2018: 24).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2111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</a:t>
            </a:r>
            <a:br>
              <a:rPr lang="es-ES" dirty="0"/>
            </a:br>
            <a:r>
              <a:rPr lang="es-ES" sz="2800" dirty="0"/>
              <a:t>¿Existen dos paradigmas de investigación?  O ¿Son estrategias?</a:t>
            </a:r>
            <a:br>
              <a:rPr lang="es-ES" sz="2800" dirty="0"/>
            </a:br>
            <a:r>
              <a:rPr lang="es-ES" sz="2800" dirty="0"/>
              <a:t>¿Puede haber una investigación cuantitativa pluralista?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4302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59586-5F5B-AA83-6EBE-E83B12316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Aunque este ordenamiento se sustenta en historia de la ciencias sociales, hoy está siendo redefinido</a:t>
            </a:r>
          </a:p>
          <a:p>
            <a:r>
              <a:rPr lang="es-ES" dirty="0"/>
              <a:t>En este contexto, la definición estratégica o técnica de la metodología cuantitativa y cualitativa está ganando peso en comparación con la definición paradigmática</a:t>
            </a:r>
          </a:p>
          <a:p>
            <a:r>
              <a:rPr lang="es-ES" dirty="0"/>
              <a:t>Influye en esto la multiplicación de paradigmas de investigación (positivista, constructivista, postmodernista, feminista, teoría crítica, realismo crítico, sistémico, entre otros). La metodología cuantitativa o cualitativa deja de estar asociado a “un” paradigma en particular.</a:t>
            </a:r>
          </a:p>
          <a:p>
            <a:r>
              <a:rPr lang="es-ES" dirty="0"/>
              <a:t>El nuevo contexto de generación de datos y su procesamiento (Ciencia de datos, humanidades digitales, ciencias sociales computacionales)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E09E36-8649-0255-5E1C-7DD46075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47656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“Encuesta 2”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45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2"/>
              </a:rPr>
              <a:t>www.menti.com</a:t>
            </a:r>
            <a:r>
              <a:rPr lang="es-CL" dirty="0"/>
              <a:t> </a:t>
            </a:r>
          </a:p>
          <a:p>
            <a:r>
              <a:rPr lang="es-ES" b="0" i="0" dirty="0">
                <a:effectLst/>
                <a:latin typeface="MentiText"/>
              </a:rPr>
              <a:t> 8456 2780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1AE4D0-B4A4-725C-480C-029AAE74BB7A}"/>
              </a:ext>
            </a:extLst>
          </p:cNvPr>
          <p:cNvSpPr txBox="1"/>
          <p:nvPr/>
        </p:nvSpPr>
        <p:spPr>
          <a:xfrm>
            <a:off x="2204156" y="2389875"/>
            <a:ext cx="462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effectLst/>
                <a:latin typeface="MentiText"/>
              </a:rPr>
              <a:t>Paradigma / Estrategia</a:t>
            </a:r>
            <a:endParaRPr lang="es-CL" dirty="0"/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38A4A28D-FC7B-EA08-07FC-8562025CE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2220" y="479782"/>
            <a:ext cx="4021879" cy="4021879"/>
          </a:xfrm>
        </p:spPr>
      </p:pic>
    </p:spTree>
    <p:extLst>
      <p:ext uri="{BB962C8B-B14F-4D97-AF65-F5344CB8AC3E}">
        <p14:creationId xmlns:p14="http://schemas.microsoft.com/office/powerpoint/2010/main" val="317305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13550" y="2104025"/>
            <a:ext cx="4516900" cy="1893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Propuestas de Investigación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253488" y="3941839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9946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Avances</a:t>
            </a:r>
            <a:endParaRPr b="1" dirty="0"/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692249" y="354915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Diseño y Marco Teórico</a:t>
            </a:r>
            <a:endParaRPr sz="1600"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title" idx="2"/>
          </p:nvPr>
        </p:nvSpPr>
        <p:spPr>
          <a:xfrm>
            <a:off x="3389924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Operacionalización y Cuestionario</a:t>
            </a:r>
            <a:endParaRPr sz="1600" dirty="0"/>
          </a:p>
        </p:txBody>
      </p:sp>
      <p:sp>
        <p:nvSpPr>
          <p:cNvPr id="241" name="Google Shape;241;p35"/>
          <p:cNvSpPr txBox="1">
            <a:spLocks noGrp="1"/>
          </p:cNvSpPr>
          <p:nvPr>
            <p:ph type="title" idx="4"/>
          </p:nvPr>
        </p:nvSpPr>
        <p:spPr>
          <a:xfrm>
            <a:off x="6027080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Análisis Descriptivo de Datos</a:t>
            </a:r>
            <a:endParaRPr sz="1400" dirty="0"/>
          </a:p>
        </p:txBody>
      </p:sp>
      <p:sp>
        <p:nvSpPr>
          <p:cNvPr id="243" name="Google Shape;243;p35"/>
          <p:cNvSpPr/>
          <p:nvPr/>
        </p:nvSpPr>
        <p:spPr>
          <a:xfrm>
            <a:off x="3887710" y="1999727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1203899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6571505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46" name="Google Shape;246;p35"/>
          <p:cNvGrpSpPr/>
          <p:nvPr/>
        </p:nvGrpSpPr>
        <p:grpSpPr>
          <a:xfrm>
            <a:off x="4336990" y="2226282"/>
            <a:ext cx="469699" cy="360049"/>
            <a:chOff x="2567841" y="1994124"/>
            <a:chExt cx="399812" cy="306477"/>
          </a:xfrm>
        </p:grpSpPr>
        <p:sp>
          <p:nvSpPr>
            <p:cNvPr id="247" name="Google Shape;247;p35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1720748" y="2211329"/>
            <a:ext cx="334639" cy="438937"/>
            <a:chOff x="1805901" y="1960358"/>
            <a:chExt cx="284847" cy="373627"/>
          </a:xfrm>
        </p:grpSpPr>
        <p:sp>
          <p:nvSpPr>
            <p:cNvPr id="251" name="Google Shape;251;p35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35"/>
          <p:cNvGrpSpPr/>
          <p:nvPr/>
        </p:nvGrpSpPr>
        <p:grpSpPr>
          <a:xfrm>
            <a:off x="7054025" y="2205140"/>
            <a:ext cx="403273" cy="402375"/>
            <a:chOff x="1745217" y="1515471"/>
            <a:chExt cx="343269" cy="342505"/>
          </a:xfrm>
        </p:grpSpPr>
        <p:sp>
          <p:nvSpPr>
            <p:cNvPr id="254" name="Google Shape;254;p35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5"/>
          <p:cNvCxnSpPr/>
          <p:nvPr/>
        </p:nvCxnSpPr>
        <p:spPr>
          <a:xfrm>
            <a:off x="4282600" y="1214850"/>
            <a:ext cx="1390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“Temas de interés”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48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www.menti.com</a:t>
            </a:r>
            <a:r>
              <a:rPr lang="es-CL" dirty="0"/>
              <a:t> </a:t>
            </a:r>
          </a:p>
          <a:p>
            <a:r>
              <a:rPr lang="es-ES" b="0" i="0" dirty="0">
                <a:effectLst/>
                <a:latin typeface="MentiText"/>
              </a:rPr>
              <a:t> 8456 2780</a:t>
            </a:r>
          </a:p>
        </p:txBody>
      </p:sp>
      <p:pic>
        <p:nvPicPr>
          <p:cNvPr id="9" name="Marcador de contenido 13">
            <a:extLst>
              <a:ext uri="{FF2B5EF4-FFF2-40B4-BE49-F238E27FC236}">
                <a16:creationId xmlns:a16="http://schemas.microsoft.com/office/drawing/2014/main" id="{6E1D991B-8E35-4A17-7C65-446C0316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425" y="778600"/>
            <a:ext cx="4021879" cy="4021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295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 Ahora si</a:t>
            </a:r>
            <a:br>
              <a:rPr lang="es-ES" dirty="0"/>
            </a:br>
            <a:r>
              <a:rPr lang="es-ES" sz="2800" dirty="0"/>
              <a:t>¿Cómo estudiar estos temas de forma cuantitativa?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800" dirty="0"/>
              <a:t>Grupos de 6 personas: conversen sobre algunas ideas en común para investigar que tengan encuestas asociadas. </a:t>
            </a:r>
            <a:br>
              <a:rPr lang="es-ES" sz="1800" dirty="0"/>
            </a:br>
            <a:r>
              <a:rPr lang="es-ES" sz="1800" dirty="0"/>
              <a:t>Posibles de ser realizadas por jóvenes universitarios.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Definir: horario de </a:t>
            </a:r>
            <a:r>
              <a:rPr lang="es-ES" sz="1800" dirty="0" err="1"/>
              <a:t>ayundantías</a:t>
            </a:r>
            <a:r>
              <a:rPr lang="es-ES" sz="1800" dirty="0"/>
              <a:t>!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3196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8A96E73-F92C-3F08-C1C9-C8B7CF6F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183" y="1594012"/>
            <a:ext cx="6227700" cy="1464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b) ¿Cómo puedo superarlos, tratar de conocer y participar de ese mundo?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c) ¿Cómo me sitúo en ese mundo?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(Auto-etnografía)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40A0EC-F324-0FE3-8D77-B927934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08" y="2410754"/>
            <a:ext cx="3634552" cy="27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7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p47"/>
          <p:cNvCxnSpPr/>
          <p:nvPr/>
        </p:nvCxnSpPr>
        <p:spPr>
          <a:xfrm>
            <a:off x="2756850" y="3814900"/>
            <a:ext cx="3630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3A37C3D-EC00-70C1-1238-952C98DC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04" y="0"/>
            <a:ext cx="476699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Defina los grupos</a:t>
            </a:r>
          </a:p>
          <a:p>
            <a:r>
              <a:rPr lang="es-ES" sz="1050" dirty="0"/>
              <a:t>Traiga 2 ideas de investigación por grupo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51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5103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Conteste lo siguiente</a:t>
            </a:r>
            <a:endParaRPr sz="3600" b="1"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www.menti.com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2328 7528</a:t>
            </a:r>
          </a:p>
        </p:txBody>
      </p:sp>
      <p:cxnSp>
        <p:nvCxnSpPr>
          <p:cNvPr id="326" name="Google Shape;326;p39"/>
          <p:cNvCxnSpPr/>
          <p:nvPr/>
        </p:nvCxnSpPr>
        <p:spPr>
          <a:xfrm>
            <a:off x="1155875" y="2952613"/>
            <a:ext cx="2496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61FA1D0-AE4D-2251-2FFF-66350F4B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975451" y="2257706"/>
            <a:ext cx="4778813" cy="21875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Acuerdos básicos y programación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35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se requiere un 70% de actividades lectivas, en total son 26 clases considerando separadamente los dos bloques (martes 16:00 a 17:20 y viernes 17:30 a 18:50). </a:t>
            </a:r>
          </a:p>
          <a:p>
            <a:r>
              <a:rPr lang="es-ES" dirty="0"/>
              <a:t>Para aprobar deberá asistir al menos a 18 bloques, aceptando 8 inasistencias. </a:t>
            </a:r>
          </a:p>
          <a:p>
            <a:r>
              <a:rPr lang="es-ES" dirty="0"/>
              <a:t>El profesor pasará la lista por cada bloque, 15 minutos luego de empezar las clases. </a:t>
            </a:r>
            <a:r>
              <a:rPr lang="es-ES" b="1" u="sng" dirty="0"/>
              <a:t>Posterior a eso no se reconocerá la asistencia. </a:t>
            </a:r>
          </a:p>
          <a:p>
            <a:r>
              <a:rPr lang="es-ES" dirty="0"/>
              <a:t>Se evaluará la asistencia en el </a:t>
            </a:r>
            <a:r>
              <a:rPr lang="es-ES" dirty="0" err="1"/>
              <a:t>item</a:t>
            </a:r>
            <a:r>
              <a:rPr lang="es-ES" dirty="0"/>
              <a:t> de participación en clases la asistencia al curso. </a:t>
            </a:r>
          </a:p>
          <a:p>
            <a:r>
              <a:rPr lang="es-ES" dirty="0"/>
              <a:t>Personas con 9 o 10 inasistencias podrán a optar a una prueba recuperativa si tienen un promedio mayor a 5,5 en sus evaluaciones individuales. La prueba será individual e incluye todos los contenidos del curso. Si su nota es superior a 4.0 podrán aprobar el curso en términos de asistencia. </a:t>
            </a:r>
          </a:p>
          <a:p>
            <a:r>
              <a:rPr lang="es-ES" dirty="0"/>
              <a:t>Desde 11 inasistencias injustificadas se reprueba inmediatamente el curso.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66191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E1494-E30F-340B-B838-95C1B826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33C848-1161-0433-9714-3F1EF5D3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Inasistencia a evaluaciones y entrega de trabajos se justifica con certificado médico presentado en la Coordinación Académica.</a:t>
            </a:r>
          </a:p>
          <a:p>
            <a:r>
              <a:rPr lang="es-ES" dirty="0"/>
              <a:t>Otras situaciones (laborales, de cuidados) se presentan con la debida anticipación a la Coordinación Académica.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F545B-961B-0934-AE87-9CC3993C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46566430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2540</Words>
  <Application>Microsoft Office PowerPoint</Application>
  <PresentationFormat>Presentación en pantalla (16:9)</PresentationFormat>
  <Paragraphs>259</Paragraphs>
  <Slides>51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7" baseType="lpstr">
      <vt:lpstr>Catamaran</vt:lpstr>
      <vt:lpstr>Arial</vt:lpstr>
      <vt:lpstr>Calibri</vt:lpstr>
      <vt:lpstr>Lexend Deca</vt:lpstr>
      <vt:lpstr>MentiText</vt:lpstr>
      <vt:lpstr>Pastel Minimalist Elegant Lines Portfolio by Slidesgo</vt:lpstr>
      <vt:lpstr>Métodos Cuantitativos I</vt:lpstr>
      <vt:lpstr>Presentación</vt:lpstr>
      <vt:lpstr>Presentación</vt:lpstr>
      <vt:lpstr>Presentación de PowerPoint</vt:lpstr>
      <vt:lpstr>Presentación de PowerPoint</vt:lpstr>
      <vt:lpstr>Conteste lo siguiente</vt:lpstr>
      <vt:lpstr>Acuerdos básicos y programación</vt:lpstr>
      <vt:lpstr>Elementos de horario de entrada y participación</vt:lpstr>
      <vt:lpstr>Presentación de PowerPoint</vt:lpstr>
      <vt:lpstr>Elementos de horario de entrada y participación</vt:lpstr>
      <vt:lpstr>Uso de IA</vt:lpstr>
      <vt:lpstr>Tutorías y atención del equipo</vt:lpstr>
      <vt:lpstr>¿Qué hacer con las clases/evaluaciones si hay movilizaciones, paros, tomas, etcétera?</vt:lpstr>
      <vt:lpstr>Propuesta</vt:lpstr>
      <vt:lpstr>Foco del curso</vt:lpstr>
      <vt:lpstr>Organización del curso</vt:lpstr>
      <vt:lpstr>Temas de curso pasado</vt:lpstr>
      <vt:lpstr>Evaluaciones</vt:lpstr>
      <vt:lpstr>¿Preguntas?</vt:lpstr>
      <vt:lpstr>Introducción ISCUAN</vt:lpstr>
      <vt:lpstr>—Hernández-Sampieri &amp; Mendoza Torres (2019)</vt:lpstr>
      <vt:lpstr>Presentación de PowerPoint</vt:lpstr>
      <vt:lpstr>Presentación de PowerPoint</vt:lpstr>
      <vt:lpstr>¿Qué es la Investigación Social? Oficios</vt:lpstr>
      <vt:lpstr>¿Qué aproximaciones a la realidad podemos sintetizar?</vt:lpstr>
      <vt:lpstr>Presentación de PowerPoint</vt:lpstr>
      <vt:lpstr>¿Qué es la investigación social cuantitiva? (1)</vt:lpstr>
      <vt:lpstr>Fases correlativas</vt:lpstr>
      <vt:lpstr>Investigación Cuantitativa ¿Estrategia o Paradigma? </vt:lpstr>
      <vt:lpstr>—Asun (2019, p. 38)</vt:lpstr>
      <vt:lpstr>¿Qué es la investigación social cuantitiva? (2 –Rodrigo Asun)</vt:lpstr>
      <vt:lpstr>—Cea (1998)</vt:lpstr>
      <vt:lpstr>Presentación de PowerPoint</vt:lpstr>
      <vt:lpstr>¿Es compatible o no con la investigación cualitativa?</vt:lpstr>
      <vt:lpstr>Presentación de PowerPoint</vt:lpstr>
      <vt:lpstr>Presentación de PowerPoint</vt:lpstr>
      <vt:lpstr>El camino mixto</vt:lpstr>
      <vt:lpstr>Mi caso: Investigación Posdoc</vt:lpstr>
      <vt:lpstr>Metodología</vt:lpstr>
      <vt:lpstr>¿Qué es big data? ¿algoritmos? </vt:lpstr>
      <vt:lpstr>Disclaimer: Ciencias de Datos, humanidades digitales y ciencias sociales computacionales</vt:lpstr>
      <vt:lpstr>Blackmirror: Nosedive y la cuantificación de la vida</vt:lpstr>
      <vt:lpstr>Para finalizar…. ¿Existen dos paradigmas de investigación?  O ¿Son estrategias? ¿Puede haber una investigación cuantitativa pluralista?</vt:lpstr>
      <vt:lpstr>Presentación de PowerPoint</vt:lpstr>
      <vt:lpstr>“Encuesta 2”</vt:lpstr>
      <vt:lpstr>Propuestas de Investigación</vt:lpstr>
      <vt:lpstr>Avances</vt:lpstr>
      <vt:lpstr>“Temas de interés”</vt:lpstr>
      <vt:lpstr>Para finalizar…. Ahora si ¿Cómo estudiar estos temas de forma cuantitativa?   Grupos de 6 personas: conversen sobre algunas ideas en común para investigar que tengan encuestas asociadas.  Posibles de ser realizadas por jóvenes universitarios.  Definir: horario de ayundantías!</vt:lpstr>
      <vt:lpstr>Presentación de PowerPoint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Cuantitativos I</dc:title>
  <dc:creator>sebastian</dc:creator>
  <cp:lastModifiedBy>sebastian</cp:lastModifiedBy>
  <cp:revision>34</cp:revision>
  <dcterms:modified xsi:type="dcterms:W3CDTF">2024-08-19T16:09:34Z</dcterms:modified>
</cp:coreProperties>
</file>